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7010400" cy="9296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3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F302AFA-59EE-43D4-99FB-B0889758464D}" type="datetimeFigureOut">
              <a:rPr lang="id-ID" smtClean="0"/>
              <a:pPr/>
              <a:t>27/04/2021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3584B20F-6774-4B0E-9FC0-B8C67548E2CA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8677" y="2507919"/>
            <a:ext cx="8574622" cy="2168445"/>
          </a:xfrm>
        </p:spPr>
        <p:txBody>
          <a:bodyPr>
            <a:noAutofit/>
          </a:bodyPr>
          <a:lstStyle/>
          <a:p>
            <a:r>
              <a:rPr lang="id-ID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REGULASI ZAKAT &amp; PERMASALAHANNYA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4148" y="4799620"/>
            <a:ext cx="10230531" cy="1947333"/>
          </a:xfrm>
        </p:spPr>
        <p:txBody>
          <a:bodyPr>
            <a:normAutofit/>
          </a:bodyPr>
          <a:lstStyle/>
          <a:p>
            <a:pPr algn="just"/>
            <a:r>
              <a:rPr lang="en-US" sz="2600" b="1" dirty="0"/>
              <a:t>		   </a:t>
            </a:r>
            <a:r>
              <a:rPr lang="id-ID" sz="2600" b="1" dirty="0"/>
              <a:t>Oleh : H. </a:t>
            </a:r>
            <a:r>
              <a:rPr lang="en-US" sz="2600" b="1" dirty="0"/>
              <a:t>PANUT</a:t>
            </a:r>
            <a:r>
              <a:rPr lang="id-ID" sz="2600" b="1" dirty="0"/>
              <a:t>, S.P</a:t>
            </a:r>
            <a:r>
              <a:rPr lang="en-US" sz="2600" b="1" dirty="0"/>
              <a:t>d, MM</a:t>
            </a:r>
            <a:endParaRPr lang="id-ID" sz="2600" b="1" dirty="0"/>
          </a:p>
          <a:p>
            <a:pPr algn="just"/>
            <a:r>
              <a:rPr lang="en-US" sz="2600" b="1" dirty="0"/>
              <a:t>		</a:t>
            </a:r>
            <a:r>
              <a:rPr lang="id-ID" sz="2600" b="1" dirty="0"/>
              <a:t>Kepala </a:t>
            </a:r>
            <a:r>
              <a:rPr lang="en-US" sz="2600" b="1" dirty="0"/>
              <a:t>Kantor </a:t>
            </a:r>
            <a:r>
              <a:rPr lang="en-US" sz="2600" b="1" dirty="0" err="1"/>
              <a:t>Kementerian</a:t>
            </a:r>
            <a:r>
              <a:rPr lang="en-US" sz="2600" b="1" dirty="0"/>
              <a:t> Agama </a:t>
            </a:r>
          </a:p>
          <a:p>
            <a:pPr algn="just"/>
            <a:r>
              <a:rPr lang="en-US" sz="2600" b="1" dirty="0"/>
              <a:t>			</a:t>
            </a:r>
            <a:r>
              <a:rPr lang="en-US" sz="2600" b="1" dirty="0" err="1"/>
              <a:t>Kabupaten</a:t>
            </a:r>
            <a:r>
              <a:rPr lang="en-US" sz="2600" b="1" dirty="0"/>
              <a:t> </a:t>
            </a:r>
            <a:r>
              <a:rPr lang="en-US" sz="2600" b="1" dirty="0" err="1"/>
              <a:t>Kebumen</a:t>
            </a:r>
            <a:endParaRPr lang="id-ID" sz="2600" b="1" dirty="0"/>
          </a:p>
          <a:p>
            <a:endParaRPr lang="id-ID" sz="2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048" y="269956"/>
            <a:ext cx="2273879" cy="2114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7308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269" y="359838"/>
            <a:ext cx="7124130" cy="800466"/>
          </a:xfrm>
        </p:spPr>
        <p:txBody>
          <a:bodyPr/>
          <a:lstStyle/>
          <a:p>
            <a:pPr algn="l"/>
            <a:r>
              <a:rPr lang="id-ID" b="1" dirty="0"/>
              <a:t>DASAR HUKUM :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73095" y="1733266"/>
            <a:ext cx="9222284" cy="4536906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id-ID" sz="2000" b="1" dirty="0"/>
              <a:t>Undang-Undang Nomor 23 Tahun 2011 tentang Pengelolaan Zakat;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000" b="1" dirty="0"/>
              <a:t>Peraturan Pemerintah Nomor 14 Tahun 2014 tentang Pelaksanaan Undang-Undang Nomor 23 Tahun 2011 tentang Pengelolaan Zakat;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000" b="1" dirty="0"/>
              <a:t>PMA Nomor 52 Tahun 2014 yang diubah dengan PMA Nomor 69 Tahun 2015 tentang Syarat dan Tata Cara Perhitungan Zakat Mal dan Fitrah serta Pendayagunaan Zakat untuk Usaha Produktif;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000" b="1" dirty="0"/>
              <a:t>PMA Nomor 5 Tahun 2016 tentang Tata Cara Pengenaan Sanksi Administrasi Dalam Pengelolaan Zakat.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095" y="170313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1003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357349" y="156218"/>
            <a:ext cx="7478973" cy="120770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sz="2800" b="1" dirty="0"/>
              <a:t>4 Aspek Keberhasilan dalam Mewujudkan Keadilan Distribusi Harta di Masyarakat :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1573095" y="1409700"/>
            <a:ext cx="9099454" cy="4736335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r>
              <a:rPr lang="id-ID" sz="3200" b="1" dirty="0"/>
              <a:t>Tingginya tingkat kesadaran masyarakat dalam membayarkan zakatnya;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3200" b="1" dirty="0"/>
              <a:t>Amil yang bekerja secara profesional dalam mengelola zakat;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3200" b="1" dirty="0"/>
              <a:t>Pemerintah yang terlibat langsung secara serius dalam mengawasi berjalannya pengelolaan zakat;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3200" b="1" dirty="0"/>
              <a:t>Program pendayagunaan zakat yang langsung menyentuh bagi pemenuhan kebutuhan zakat (Mustahik).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518" y="156218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257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429301" y="241543"/>
            <a:ext cx="8215953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sz="2400" b="1" dirty="0"/>
              <a:t>Agar Zakat Berdaya Guna, yg Harus Diperhatikan oleh Muzakki yang akan Menyerahkan Zakatnya Memperhatikan “7 Pasti Berzakat” :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1573095" y="1712686"/>
            <a:ext cx="9980276" cy="4557486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endParaRPr lang="id-ID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50" y="193917"/>
            <a:ext cx="123867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 Placeholder 2"/>
          <p:cNvSpPr txBox="1">
            <a:spLocks/>
          </p:cNvSpPr>
          <p:nvPr/>
        </p:nvSpPr>
        <p:spPr>
          <a:xfrm>
            <a:off x="1573095" y="1421057"/>
            <a:ext cx="9386057" cy="5328085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r>
              <a:rPr lang="id-ID" sz="2100" b="1" dirty="0"/>
              <a:t>Pastikan </a:t>
            </a:r>
            <a:r>
              <a:rPr lang="id-ID" sz="2100" b="1" dirty="0">
                <a:solidFill>
                  <a:srgbClr val="FF0000"/>
                </a:solidFill>
              </a:rPr>
              <a:t>legalitas lembaganya </a:t>
            </a:r>
            <a:r>
              <a:rPr lang="id-ID" sz="2100" b="1" dirty="0"/>
              <a:t>:</a:t>
            </a:r>
          </a:p>
          <a:p>
            <a:pPr marL="812800" indent="-363538" algn="just">
              <a:buFont typeface="Arial" panose="020B0604020202020204" pitchFamily="34" charset="0"/>
              <a:buChar char="•"/>
            </a:pPr>
            <a:r>
              <a:rPr lang="id-ID" sz="2100" b="1" dirty="0"/>
              <a:t>BAZNAS dan LAZ (Pasal 5 dan 17 UU Nomor 23/2011), yaitu :</a:t>
            </a:r>
          </a:p>
          <a:p>
            <a:pPr marL="1270000" indent="-457200" algn="just" defTabSz="812800">
              <a:buFont typeface="Corbel" panose="020B0503020204020204" pitchFamily="34" charset="0"/>
              <a:buChar char="⁻"/>
            </a:pPr>
            <a:r>
              <a:rPr lang="id-ID" sz="2100" b="1" dirty="0"/>
              <a:t>BAZNAS Pusat;</a:t>
            </a:r>
          </a:p>
          <a:p>
            <a:pPr marL="1270000" indent="-457200" algn="just" defTabSz="812800">
              <a:buFont typeface="Corbel" panose="020B0503020204020204" pitchFamily="34" charset="0"/>
              <a:buChar char="⁻"/>
            </a:pPr>
            <a:r>
              <a:rPr lang="id-ID" sz="2100" b="1" dirty="0"/>
              <a:t>BAZNAS Provinsi;</a:t>
            </a:r>
          </a:p>
          <a:p>
            <a:pPr marL="1270000" indent="-457200" algn="just" defTabSz="812800">
              <a:buFont typeface="Corbel" panose="020B0503020204020204" pitchFamily="34" charset="0"/>
              <a:buChar char="⁻"/>
            </a:pPr>
            <a:r>
              <a:rPr lang="id-ID" sz="2100" b="1" dirty="0"/>
              <a:t>BAZNAS Kab/Kota;</a:t>
            </a:r>
          </a:p>
          <a:p>
            <a:pPr marL="1270000" indent="-457200" algn="just" defTabSz="812800">
              <a:buFont typeface="Corbel" panose="020B0503020204020204" pitchFamily="34" charset="0"/>
              <a:buChar char="⁻"/>
            </a:pPr>
            <a:r>
              <a:rPr lang="id-ID" sz="2100" b="1" dirty="0"/>
              <a:t>LAZ, yaitu lembaga yang dibentuk oleh masyarakat yang bertugas membantu pengumpulan, pendistribusian dan pendayagunaan zakat :</a:t>
            </a:r>
          </a:p>
          <a:p>
            <a:pPr marL="1800225" indent="-538163" algn="just" defTabSz="812800">
              <a:buFont typeface="+mj-lt"/>
              <a:buAutoNum type="alphaLcPeriod"/>
            </a:pPr>
            <a:r>
              <a:rPr lang="id-ID" sz="2100" b="1" dirty="0"/>
              <a:t>LAZ</a:t>
            </a:r>
            <a:r>
              <a:rPr lang="en-US" sz="2100" b="1" dirty="0"/>
              <a:t>  </a:t>
            </a:r>
            <a:r>
              <a:rPr lang="en-US" sz="2100" b="1" dirty="0" err="1"/>
              <a:t>berskala</a:t>
            </a:r>
            <a:r>
              <a:rPr lang="id-ID" sz="2100" b="1" dirty="0"/>
              <a:t> Nasional;</a:t>
            </a:r>
          </a:p>
          <a:p>
            <a:pPr marL="1800225" indent="-538163" algn="just" defTabSz="812800">
              <a:buFont typeface="+mj-lt"/>
              <a:buAutoNum type="alphaLcPeriod"/>
            </a:pPr>
            <a:r>
              <a:rPr lang="id-ID" sz="2100" b="1" dirty="0"/>
              <a:t>LAZ </a:t>
            </a:r>
            <a:r>
              <a:rPr lang="en-US" sz="2100" b="1" dirty="0" err="1"/>
              <a:t>berskala</a:t>
            </a:r>
            <a:r>
              <a:rPr lang="id-ID" sz="2100" b="1" dirty="0"/>
              <a:t> Provinsi;</a:t>
            </a:r>
          </a:p>
          <a:p>
            <a:pPr marL="1800225" indent="-538163" algn="just" defTabSz="812800">
              <a:buFont typeface="+mj-lt"/>
              <a:buAutoNum type="alphaLcPeriod"/>
            </a:pPr>
            <a:r>
              <a:rPr lang="id-ID" sz="2100" b="1" dirty="0"/>
              <a:t>LAZ </a:t>
            </a:r>
            <a:r>
              <a:rPr lang="en-US" sz="2100" b="1" dirty="0" err="1"/>
              <a:t>berskala</a:t>
            </a:r>
            <a:r>
              <a:rPr lang="id-ID" sz="2100" b="1" dirty="0"/>
              <a:t> Kab/Kota.</a:t>
            </a:r>
          </a:p>
          <a:p>
            <a:pPr marL="0" indent="0" algn="just" defTabSz="812800">
              <a:buNone/>
            </a:pPr>
            <a:r>
              <a:rPr lang="id-ID" sz="2100" b="1" u="sng" dirty="0"/>
              <a:t>Permasalahannya</a:t>
            </a:r>
            <a:r>
              <a:rPr lang="id-ID" sz="2100" b="1" dirty="0"/>
              <a:t> : masih banyak lembaga pengelola zakat yg ilegal/belum berijin operasional.</a:t>
            </a:r>
          </a:p>
        </p:txBody>
      </p:sp>
    </p:spTree>
    <p:extLst>
      <p:ext uri="{BB962C8B-B14F-4D97-AF65-F5344CB8AC3E}">
        <p14:creationId xmlns:p14="http://schemas.microsoft.com/office/powerpoint/2010/main" val="3574029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47666" y="620592"/>
            <a:ext cx="8475260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370" y="241543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564523"/>
            <a:ext cx="9140398" cy="479055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2"/>
            </a:pPr>
            <a:r>
              <a:rPr lang="id-ID" sz="2800" b="1" dirty="0"/>
              <a:t>Pastikan </a:t>
            </a:r>
            <a:r>
              <a:rPr lang="id-ID" sz="2800" b="1" dirty="0">
                <a:solidFill>
                  <a:srgbClr val="0070C0"/>
                </a:solidFill>
              </a:rPr>
              <a:t>Layanan Amilnya</a:t>
            </a:r>
            <a:r>
              <a:rPr lang="id-ID" sz="2800" b="1" dirty="0"/>
              <a:t>:</a:t>
            </a:r>
          </a:p>
          <a:p>
            <a:pPr marL="449262" indent="0" algn="just">
              <a:buNone/>
            </a:pPr>
            <a:r>
              <a:rPr lang="id-ID" sz="2800" b="1" dirty="0"/>
              <a:t>Amil adalah komponen yang menentukan dalam pengelolaan zakat dan berperan dalam </a:t>
            </a:r>
            <a:r>
              <a:rPr lang="id-ID" sz="2800" b="1" u="sng" dirty="0"/>
              <a:t>menghimpun</a:t>
            </a:r>
            <a:r>
              <a:rPr lang="id-ID" sz="2800" b="1" dirty="0"/>
              <a:t> , </a:t>
            </a:r>
            <a:r>
              <a:rPr lang="id-ID" sz="2800" b="1" u="sng" dirty="0"/>
              <a:t>mendistribusikan</a:t>
            </a:r>
            <a:r>
              <a:rPr lang="id-ID" sz="2800" b="1" dirty="0"/>
              <a:t> dan </a:t>
            </a:r>
            <a:r>
              <a:rPr lang="id-ID" sz="2800" b="1" u="sng" dirty="0"/>
              <a:t>mendayagunakan</a:t>
            </a:r>
            <a:r>
              <a:rPr lang="id-ID" sz="2800" b="1" dirty="0"/>
              <a:t> zakat kepada yang berhak menerimanya.</a:t>
            </a:r>
          </a:p>
          <a:p>
            <a:pPr marL="449263" indent="0" algn="just" defTabSz="812800">
              <a:buNone/>
            </a:pPr>
            <a:r>
              <a:rPr lang="id-ID" sz="2800" b="1" dirty="0"/>
              <a:t>Amil yang baik :</a:t>
            </a:r>
          </a:p>
          <a:p>
            <a:pPr marL="812800" indent="-363538" algn="just" defTabSz="812800">
              <a:buFont typeface="Corbel" panose="020B0503020204020204" pitchFamily="34" charset="0"/>
              <a:buChar char="⁻"/>
            </a:pPr>
            <a:r>
              <a:rPr lang="id-ID" sz="2800" b="1" dirty="0"/>
              <a:t>Jujur, amanah, transparan (tabligh) cerdas (fathonah), memiliki integritas, netral dan obyektif.</a:t>
            </a:r>
          </a:p>
          <a:p>
            <a:pPr marL="0" indent="0" algn="just" defTabSz="812800">
              <a:buNone/>
            </a:pPr>
            <a:r>
              <a:rPr lang="id-ID" sz="2800" b="1" u="sng" dirty="0"/>
              <a:t>Permasalahannya</a:t>
            </a:r>
            <a:r>
              <a:rPr lang="id-ID" sz="2800" b="1" dirty="0"/>
              <a:t> : </a:t>
            </a:r>
            <a:r>
              <a:rPr lang="en-US" sz="2800" b="1" dirty="0"/>
              <a:t>B</a:t>
            </a:r>
            <a:r>
              <a:rPr lang="id-ID" sz="2800" b="1" dirty="0"/>
              <a:t>anyak Amil yang kurang profesional</a:t>
            </a:r>
          </a:p>
          <a:p>
            <a:pPr marL="0" indent="0" algn="just" defTabSz="812800">
              <a:buNone/>
            </a:pP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38515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743199" y="620592"/>
            <a:ext cx="7751929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903" y="241542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637094"/>
            <a:ext cx="8812851" cy="479055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3"/>
            </a:pPr>
            <a:r>
              <a:rPr lang="id-ID" sz="2600" b="1" dirty="0"/>
              <a:t>Pastikan Nisa</a:t>
            </a:r>
            <a:r>
              <a:rPr lang="en-US" sz="2600" b="1" dirty="0"/>
              <a:t>b</a:t>
            </a:r>
            <a:r>
              <a:rPr lang="id-ID" sz="2600" b="1" dirty="0"/>
              <a:t> dan Haul Zakatnya:</a:t>
            </a:r>
          </a:p>
          <a:p>
            <a:pPr marL="449262" indent="0" algn="just">
              <a:buNone/>
            </a:pPr>
            <a:r>
              <a:rPr lang="id-ID" sz="2600" b="1" dirty="0"/>
              <a:t>Nisab dan Haul adalah syarat wajib zakat yang harus terpenuhi.</a:t>
            </a:r>
          </a:p>
          <a:p>
            <a:pPr marL="812800" indent="-363538" algn="just" defTabSz="812800">
              <a:buFont typeface="Corbel" panose="020B0503020204020204" pitchFamily="34" charset="0"/>
              <a:buChar char="⁻"/>
            </a:pPr>
            <a:r>
              <a:rPr lang="id-ID" sz="2600" b="1" dirty="0"/>
              <a:t>Nisab adalah batasan minimal harta yang wajib dikenakan zakat. Contoh: emas (85 gram), perak (595 gram), logam mulia (85 gram).</a:t>
            </a:r>
          </a:p>
          <a:p>
            <a:pPr marL="812800" indent="-363538" algn="just" defTabSz="812800">
              <a:buFont typeface="Corbel" panose="020B0503020204020204" pitchFamily="34" charset="0"/>
              <a:buChar char="⁻"/>
            </a:pPr>
            <a:r>
              <a:rPr lang="id-ID" sz="2600" b="1" dirty="0"/>
              <a:t>Haul adalah batasan waktu 1 (satu) tahun hijriyyah / 12 bulan Qomariyah kepemilikannya.</a:t>
            </a:r>
          </a:p>
          <a:p>
            <a:pPr marL="0" indent="0" algn="just" defTabSz="812800">
              <a:buNone/>
            </a:pPr>
            <a:r>
              <a:rPr lang="id-ID" sz="2600" b="1" u="sng" dirty="0"/>
              <a:t>Permasalahannya</a:t>
            </a:r>
            <a:r>
              <a:rPr lang="id-ID" sz="2600" b="1" dirty="0"/>
              <a:t> : </a:t>
            </a:r>
            <a:r>
              <a:rPr lang="en-US" sz="2600" b="1" dirty="0"/>
              <a:t>B</a:t>
            </a:r>
            <a:r>
              <a:rPr lang="id-ID" sz="2600" b="1" dirty="0"/>
              <a:t>elum adanya kesadaran masyarakat untuk berzakat secara menyeluruh.</a:t>
            </a:r>
          </a:p>
          <a:p>
            <a:pPr marL="0" indent="0" algn="just" defTabSz="812800">
              <a:buNone/>
            </a:pPr>
            <a:endParaRPr lang="id-ID" sz="2600" b="1" dirty="0"/>
          </a:p>
        </p:txBody>
      </p:sp>
    </p:spTree>
    <p:extLst>
      <p:ext uri="{BB962C8B-B14F-4D97-AF65-F5344CB8AC3E}">
        <p14:creationId xmlns:p14="http://schemas.microsoft.com/office/powerpoint/2010/main" val="741339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93075" y="620592"/>
            <a:ext cx="8393373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779" y="241543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767723"/>
            <a:ext cx="9072159" cy="479055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4"/>
            </a:pPr>
            <a:r>
              <a:rPr lang="id-ID" sz="2800" b="1" dirty="0"/>
              <a:t>Pastikan Transparansi Pengelolaannya :</a:t>
            </a:r>
          </a:p>
          <a:p>
            <a:pPr marL="449262" indent="0" algn="just">
              <a:buNone/>
            </a:pPr>
            <a:r>
              <a:rPr lang="id-ID" sz="2800" b="1" dirty="0"/>
              <a:t>Wujud transparansi pengelolaan zakat tersebut adalah disampaikannya laporan pengumpulan, pendistribusian dan pendayagunaan zakat kepada Muzakki.</a:t>
            </a:r>
          </a:p>
          <a:p>
            <a:pPr marL="0" indent="0" algn="just" defTabSz="812800">
              <a:buNone/>
            </a:pPr>
            <a:endParaRPr lang="id-ID" sz="2800" b="1" u="sng" dirty="0"/>
          </a:p>
          <a:p>
            <a:pPr marL="0" indent="0" algn="just" defTabSz="812800">
              <a:buNone/>
            </a:pPr>
            <a:r>
              <a:rPr lang="id-ID" sz="2800" b="1" u="sng" dirty="0"/>
              <a:t>Permasalahannya</a:t>
            </a:r>
            <a:r>
              <a:rPr lang="id-ID" sz="2800" b="1" dirty="0"/>
              <a:t> : </a:t>
            </a:r>
            <a:r>
              <a:rPr lang="en-US" sz="2800" b="1" dirty="0"/>
              <a:t>M</a:t>
            </a:r>
            <a:r>
              <a:rPr lang="id-ID" sz="2800" b="1" dirty="0"/>
              <a:t>asih banyak lembaga</a:t>
            </a:r>
            <a:r>
              <a:rPr lang="en-US" sz="2800" b="1" dirty="0"/>
              <a:t> </a:t>
            </a:r>
            <a:r>
              <a:rPr lang="en-US" sz="2800" b="1" dirty="0" err="1"/>
              <a:t>Pengelola</a:t>
            </a:r>
            <a:r>
              <a:rPr lang="en-US" sz="2800" b="1" dirty="0"/>
              <a:t> zakat</a:t>
            </a:r>
            <a:r>
              <a:rPr lang="id-ID" sz="2800" b="1" dirty="0"/>
              <a:t> yang belum transparan </a:t>
            </a:r>
          </a:p>
          <a:p>
            <a:pPr marL="0" indent="0" algn="just" defTabSz="812800">
              <a:buNone/>
            </a:pP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3185444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715903" y="620592"/>
            <a:ext cx="8147715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607" y="167297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346812"/>
            <a:ext cx="8990272" cy="479055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5"/>
            </a:pPr>
            <a:r>
              <a:rPr lang="id-ID" sz="2200" b="1" dirty="0"/>
              <a:t>Pastikan Manfaat Zakat bagi Mustahiknya :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200" b="1" dirty="0"/>
              <a:t>Salah satu tujuan adanya syariat zakat adalah menghindari terjadinya </a:t>
            </a:r>
            <a:r>
              <a:rPr lang="id-ID" sz="2200" b="1" dirty="0">
                <a:solidFill>
                  <a:srgbClr val="C00000"/>
                </a:solidFill>
              </a:rPr>
              <a:t>penumpukan dan monopoli harta </a:t>
            </a:r>
            <a:r>
              <a:rPr lang="id-ID" sz="2200" b="1" dirty="0"/>
              <a:t>di kalangan komunitas tertentu (orang kaya), sehingga tidak akan terjadi di satu sisi kehidupan kelompok masyarakat tertentu berlimpah harta, sedangkan yang lainnya justru kekurangan;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200" b="1" dirty="0"/>
              <a:t>Pengelolaan zakat yang baik tidak saja diukur dari keberhasilan menghimpun dengan perolehan yang banyak, akan tetapi sejauh mana kemanfaatan zakat tersebut dirasakan oleh Mustahik dalam pemenuhan kebutuhan mereka;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200" b="1" dirty="0"/>
              <a:t>Dana zakat tidak boleh menumpuk di rekening dan harus disalurkan dalam bentuk </a:t>
            </a:r>
            <a:r>
              <a:rPr lang="id-ID" sz="2200" b="1" u="sng" dirty="0"/>
              <a:t>konsumtif</a:t>
            </a:r>
            <a:r>
              <a:rPr lang="id-ID" sz="2200" b="1" dirty="0"/>
              <a:t> maupun </a:t>
            </a:r>
            <a:r>
              <a:rPr lang="id-ID" sz="2200" b="1" u="sng" dirty="0"/>
              <a:t>produktif</a:t>
            </a:r>
            <a:r>
              <a:rPr lang="id-ID" sz="2200" b="1" dirty="0"/>
              <a:t>.</a:t>
            </a:r>
          </a:p>
          <a:p>
            <a:pPr marL="0" indent="0" algn="just" defTabSz="812800">
              <a:buNone/>
            </a:pPr>
            <a:r>
              <a:rPr lang="id-ID" sz="2200" b="1" u="sng" dirty="0"/>
              <a:t>Permasalahannya</a:t>
            </a:r>
            <a:r>
              <a:rPr lang="id-ID" sz="2200" b="1" dirty="0"/>
              <a:t> : </a:t>
            </a:r>
            <a:r>
              <a:rPr lang="en-US" sz="2200" b="1" dirty="0"/>
              <a:t>M</a:t>
            </a:r>
            <a:r>
              <a:rPr lang="id-ID" sz="2200" b="1" dirty="0"/>
              <a:t>asih adanya dana zakat yang belum tepat sasaran pendistribusiannya kepada Mustahik.</a:t>
            </a:r>
          </a:p>
          <a:p>
            <a:pPr marL="0" indent="0" algn="just" defTabSz="812800">
              <a:buNone/>
            </a:pPr>
            <a:endParaRPr lang="id-ID" sz="2200" b="1" dirty="0"/>
          </a:p>
        </p:txBody>
      </p:sp>
    </p:spTree>
    <p:extLst>
      <p:ext uri="{BB962C8B-B14F-4D97-AF65-F5344CB8AC3E}">
        <p14:creationId xmlns:p14="http://schemas.microsoft.com/office/powerpoint/2010/main" val="529309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466531" y="620592"/>
            <a:ext cx="8086840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095" y="226682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579041"/>
            <a:ext cx="8717317" cy="445890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6"/>
            </a:pPr>
            <a:r>
              <a:rPr lang="id-ID" sz="2800" b="1" dirty="0"/>
              <a:t>Pastikan Pelaporannya :</a:t>
            </a:r>
          </a:p>
          <a:p>
            <a:pPr marL="449263" indent="0" algn="just" defTabSz="812800">
              <a:buNone/>
            </a:pPr>
            <a:r>
              <a:rPr lang="id-ID" sz="2800" b="1" dirty="0"/>
              <a:t>Pelaporan pengelolaan zakat dari lembaga pengelola zakat (BAZNAS/LAZ) agar disampaikan kepada pemerintah dan lembaga yang di atasnya secara struktur setiap 6 (enam) bulan / semester maupun setiap akhir tahun (tahunan).</a:t>
            </a:r>
            <a:endParaRPr lang="id-ID" sz="2800" b="1" u="sng" dirty="0"/>
          </a:p>
          <a:p>
            <a:pPr marL="0" indent="0" algn="just" defTabSz="812800">
              <a:buNone/>
            </a:pPr>
            <a:r>
              <a:rPr lang="id-ID" sz="2800" b="1" u="sng" dirty="0"/>
              <a:t>Permasalahannya</a:t>
            </a:r>
            <a:r>
              <a:rPr lang="id-ID" sz="2800" b="1" dirty="0"/>
              <a:t> : </a:t>
            </a:r>
            <a:r>
              <a:rPr lang="en-US" sz="2800" b="1" dirty="0"/>
              <a:t>B</a:t>
            </a:r>
            <a:r>
              <a:rPr lang="id-ID" sz="2800" b="1" dirty="0"/>
              <a:t>anyak</a:t>
            </a:r>
            <a:r>
              <a:rPr lang="en-US" sz="2800" b="1" dirty="0"/>
              <a:t> </a:t>
            </a:r>
            <a:r>
              <a:rPr lang="en-US" sz="2800" b="1" dirty="0" err="1"/>
              <a:t>Lembaga</a:t>
            </a:r>
            <a:r>
              <a:rPr lang="en-US" sz="2800" b="1" dirty="0"/>
              <a:t> </a:t>
            </a:r>
            <a:r>
              <a:rPr lang="en-US" sz="2800" b="1" dirty="0" err="1"/>
              <a:t>Pengelola</a:t>
            </a:r>
            <a:r>
              <a:rPr lang="en-US" sz="2800" b="1" dirty="0"/>
              <a:t> zakat</a:t>
            </a:r>
            <a:r>
              <a:rPr lang="id-ID" sz="2800" b="1" dirty="0"/>
              <a:t> yang belum melaporkan</a:t>
            </a:r>
          </a:p>
          <a:p>
            <a:pPr marL="0" indent="0" algn="just" defTabSz="812800">
              <a:buNone/>
            </a:pP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2538783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234519" y="620592"/>
            <a:ext cx="8318852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095" y="172091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462925"/>
            <a:ext cx="8840147" cy="4790551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 startAt="7"/>
            </a:pPr>
            <a:r>
              <a:rPr lang="id-ID" sz="2800" b="1" dirty="0"/>
              <a:t>Pastikan Audit Syariahnya :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800" b="1" dirty="0"/>
              <a:t>Audit Syariah adalah audit kepatuhan hukum, baik terhadap syari’at Islam maupun terhadap Perundang-undangan zakat.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800" b="1" dirty="0"/>
              <a:t>Kewenangan melakukan Audit Syariah berada pada Kementerian Agama RI, yang mencakup pada Audit Pelaksanaan Pengumpulan, Pendistribusian &amp; Pendayagunaan Zakat yang harus sesuai dengan Syari’at Islam dan perundangn-undangan zakat.</a:t>
            </a:r>
          </a:p>
          <a:p>
            <a:pPr marL="812800" indent="-363538" algn="just" defTabSz="812800">
              <a:buFont typeface="Wingdings" panose="05000000000000000000" pitchFamily="2" charset="2"/>
              <a:buChar char="§"/>
            </a:pPr>
            <a:r>
              <a:rPr lang="id-ID" sz="2800" b="1" dirty="0"/>
              <a:t>Tahun 2021 BAZNAS Kab. kebumen</a:t>
            </a:r>
          </a:p>
          <a:p>
            <a:pPr marL="0" indent="0" algn="just" defTabSz="812800">
              <a:buNone/>
            </a:pP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667781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975211" y="620592"/>
            <a:ext cx="8578159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id-ID" b="1" dirty="0"/>
              <a:t>Lanjutan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095" y="241543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 Placeholder 2"/>
          <p:cNvSpPr txBox="1">
            <a:spLocks/>
          </p:cNvSpPr>
          <p:nvPr/>
        </p:nvSpPr>
        <p:spPr>
          <a:xfrm>
            <a:off x="1573095" y="1800107"/>
            <a:ext cx="8840147" cy="4438854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d-ID" sz="3200" b="1" dirty="0"/>
              <a:t>Melalui 7 Pasti Berzakat ini, diharapkan pengelolaan zakat dapat berjalan dengan profesional dan pada gilirannya akan membawa perubahan ke arah yang lebih baik bagi penguatan keberagamaan dan pendayagunaan ekonomi </a:t>
            </a:r>
            <a:r>
              <a:rPr lang="id-ID" sz="3200" b="1"/>
              <a:t>umat Islam, kesejahteraan umat</a:t>
            </a:r>
            <a:endParaRPr lang="id-ID" sz="3200" b="1" dirty="0"/>
          </a:p>
          <a:p>
            <a:pPr marL="0" indent="0" algn="just" defTabSz="812800">
              <a:buNone/>
            </a:pPr>
            <a:endParaRPr lang="id-ID" sz="3200" b="1" dirty="0"/>
          </a:p>
        </p:txBody>
      </p:sp>
    </p:spTree>
    <p:extLst>
      <p:ext uri="{BB962C8B-B14F-4D97-AF65-F5344CB8AC3E}">
        <p14:creationId xmlns:p14="http://schemas.microsoft.com/office/powerpoint/2010/main" val="679688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25380" y="3830683"/>
            <a:ext cx="5959819" cy="800466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d-ID" b="1" dirty="0"/>
              <a:t>Sekian dan terima kasih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70" y="337078"/>
            <a:ext cx="1268296" cy="1179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573095" y="1988458"/>
            <a:ext cx="8064391" cy="1675058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ar-SA" sz="115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itchFamily="18" charset="-78"/>
                <a:cs typeface="Traditional Arabic" pitchFamily="18" charset="-78"/>
              </a:rPr>
              <a:t>والله أعلم بالصواب</a:t>
            </a:r>
            <a:endParaRPr lang="id-ID" sz="115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itchFamily="18" charset="-78"/>
              <a:cs typeface="Traditional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8904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137</TotalTime>
  <Words>688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Corbel</vt:lpstr>
      <vt:lpstr>Franklin Gothic Book</vt:lpstr>
      <vt:lpstr>Franklin Gothic Medium</vt:lpstr>
      <vt:lpstr>Traditional Arabic</vt:lpstr>
      <vt:lpstr>Wingdings</vt:lpstr>
      <vt:lpstr>Angles</vt:lpstr>
      <vt:lpstr>REGULASI ZAKAT &amp; PERMASALAHANNYA</vt:lpstr>
      <vt:lpstr>DASAR HUKUM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REGULASI ZAKAT &amp; PERMASALAHANNYA</dc:title>
  <dc:creator>yusuf muhammad</dc:creator>
  <cp:lastModifiedBy>bank jateng</cp:lastModifiedBy>
  <cp:revision>51</cp:revision>
  <cp:lastPrinted>2019-07-04T05:01:47Z</cp:lastPrinted>
  <dcterms:created xsi:type="dcterms:W3CDTF">2018-06-28T05:37:43Z</dcterms:created>
  <dcterms:modified xsi:type="dcterms:W3CDTF">2021-04-27T07:53:14Z</dcterms:modified>
</cp:coreProperties>
</file>